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80" r:id="rId9"/>
    <p:sldId id="281" r:id="rId10"/>
    <p:sldId id="265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7" r:id="rId23"/>
    <p:sldId id="294" r:id="rId24"/>
    <p:sldId id="295" r:id="rId25"/>
    <p:sldId id="296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298"/>
    <a:srgbClr val="324A98"/>
    <a:srgbClr val="325698"/>
    <a:srgbClr val="375893"/>
    <a:srgbClr val="948306"/>
    <a:srgbClr val="D0C576"/>
    <a:srgbClr val="D0C376"/>
    <a:srgbClr val="D0C1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88276" autoAdjust="0"/>
  </p:normalViewPr>
  <p:slideViewPr>
    <p:cSldViewPr>
      <p:cViewPr varScale="1">
        <p:scale>
          <a:sx n="112" d="100"/>
          <a:sy n="112" d="100"/>
        </p:scale>
        <p:origin x="-4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9CB061-D808-4036-8116-3457909942CE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806FE6-D973-4F27-9B3A-D9019EEFC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#0  -  Blank Background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E0BB2-9DCA-4648-ACB5-9D856B5070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#5A – </a:t>
            </a:r>
            <a:r>
              <a:rPr lang="en-US" b="1" smtClean="0">
                <a:solidFill>
                  <a:srgbClr val="DDDDDD"/>
                </a:solidFill>
              </a:rPr>
              <a:t>Eight Effective Management Practices:  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976C62-6E84-4570-98B4-2914F8F09F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#5B – </a:t>
            </a:r>
            <a:r>
              <a:rPr lang="en-US" smtClean="0">
                <a:solidFill>
                  <a:srgbClr val="DDDDDD"/>
                </a:solidFill>
              </a:rPr>
              <a:t>Eight Effective Management Practices:  </a:t>
            </a:r>
            <a:r>
              <a:rPr lang="en-US" b="1" smtClean="0">
                <a:solidFill>
                  <a:srgbClr val="DDDDDD"/>
                </a:solidFill>
              </a:rPr>
              <a:t>1. SHARE INFORMATION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D57DA-0067-442A-B778-7BFE8E12E4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#5C – </a:t>
            </a:r>
            <a:r>
              <a:rPr lang="en-US" smtClean="0">
                <a:solidFill>
                  <a:srgbClr val="DDDDDD"/>
                </a:solidFill>
              </a:rPr>
              <a:t>Eight Effective Management Practices:   </a:t>
            </a:r>
            <a:r>
              <a:rPr lang="en-US" b="1" smtClean="0">
                <a:solidFill>
                  <a:srgbClr val="DDDDDD"/>
                </a:solidFill>
              </a:rPr>
              <a:t>2. GET PEOPLE INVOLVED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37533-CCED-4286-8434-FDFC3D6C0E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#5D – </a:t>
            </a:r>
            <a:r>
              <a:rPr lang="en-US" smtClean="0">
                <a:solidFill>
                  <a:srgbClr val="DDDDDD"/>
                </a:solidFill>
              </a:rPr>
              <a:t>Eight Effective Management Practices:   </a:t>
            </a:r>
            <a:r>
              <a:rPr lang="en-US" b="1" smtClean="0">
                <a:solidFill>
                  <a:srgbClr val="DDDDDD"/>
                </a:solidFill>
              </a:rPr>
              <a:t>3. LISTEN TO PEOPLE’S CONCERNS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92EA7F-5D03-4DEC-9396-4DE55FD513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#5E – </a:t>
            </a:r>
            <a:r>
              <a:rPr lang="en-US" smtClean="0">
                <a:solidFill>
                  <a:srgbClr val="DDDDDD"/>
                </a:solidFill>
              </a:rPr>
              <a:t>Eight Effective Management Practices:   </a:t>
            </a:r>
            <a:r>
              <a:rPr lang="en-US" b="1" smtClean="0">
                <a:solidFill>
                  <a:srgbClr val="DDDDDD"/>
                </a:solidFill>
              </a:rPr>
              <a:t>4. TAKE ACTION TO SHOW THAT YOU CARE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75985-8B0D-4551-AB9E-356B194D2F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#5F – </a:t>
            </a:r>
            <a:r>
              <a:rPr lang="en-US" smtClean="0">
                <a:solidFill>
                  <a:srgbClr val="DDDDDD"/>
                </a:solidFill>
              </a:rPr>
              <a:t>Eight Effective Management Practices:   </a:t>
            </a:r>
            <a:r>
              <a:rPr lang="en-US" b="1" smtClean="0">
                <a:solidFill>
                  <a:srgbClr val="DDDDDD"/>
                </a:solidFill>
              </a:rPr>
              <a:t>5. TELL PEOPLE WHAT THEY’RE DOING RIGHT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B8D06-9C23-49E4-A711-2304B5FD20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#5G – </a:t>
            </a:r>
            <a:r>
              <a:rPr lang="en-US" smtClean="0">
                <a:solidFill>
                  <a:srgbClr val="DDDDDD"/>
                </a:solidFill>
              </a:rPr>
              <a:t>Eight Effective Management Practices:   </a:t>
            </a:r>
            <a:r>
              <a:rPr lang="en-US" b="1" smtClean="0">
                <a:solidFill>
                  <a:srgbClr val="DDDDDD"/>
                </a:solidFill>
              </a:rPr>
              <a:t>6. FOCUS ON SOLUTIONS, NOT PROBLEMS</a:t>
            </a:r>
          </a:p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223466-EC15-42B2-ACCD-871E4A5CC7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#5H – </a:t>
            </a:r>
            <a:r>
              <a:rPr lang="en-US" smtClean="0">
                <a:solidFill>
                  <a:srgbClr val="DDDDDD"/>
                </a:solidFill>
              </a:rPr>
              <a:t>Eight Effective Management Practices:   </a:t>
            </a:r>
            <a:r>
              <a:rPr lang="en-US" b="1" smtClean="0">
                <a:solidFill>
                  <a:srgbClr val="DDDDDD"/>
                </a:solidFill>
              </a:rPr>
              <a:t>7. DEAL WITH MISTAKES IN PRIVATE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A7F57B-9BFE-4131-917E-8E3185ECD7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#5I – </a:t>
            </a:r>
            <a:r>
              <a:rPr lang="en-US" smtClean="0">
                <a:solidFill>
                  <a:srgbClr val="DDDDDD"/>
                </a:solidFill>
              </a:rPr>
              <a:t>Eight Effective Management Practices:  </a:t>
            </a:r>
            <a:r>
              <a:rPr lang="en-US" b="1" smtClean="0">
                <a:solidFill>
                  <a:srgbClr val="DDDDDD"/>
                </a:solidFill>
              </a:rPr>
              <a:t>8. USE MISTAKES TO HELP PEOPLE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DDDDDD"/>
                </a:solidFill>
              </a:rPr>
              <a:t/>
            </a:r>
            <a:br>
              <a:rPr lang="en-US" b="1" smtClean="0">
                <a:solidFill>
                  <a:srgbClr val="DDDDDD"/>
                </a:solidFill>
              </a:rPr>
            </a:br>
            <a:endParaRPr lang="en-US" b="1" smtClean="0">
              <a:solidFill>
                <a:srgbClr val="DDDDDD"/>
              </a:solidFill>
            </a:endParaRP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E7C14-8FFF-412C-818C-B403EB7F68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#6A – “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Of all the workplace stressors, a bad boss is possibly the worst, directly impacting the productivity of employees.”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The Financial Express:  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“When Bad Bosses Happen to Good People”</a:t>
            </a:r>
          </a:p>
          <a:p>
            <a:pPr>
              <a:defRPr/>
            </a:pPr>
            <a:endParaRPr lang="en-US" sz="9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C6382-83EE-4A9D-9BB5-331A515E08F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#1 - Title:  “Would I Work For Me?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47031-2DD2-4524-A206-2B5432F8AE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#6B – “</a:t>
            </a:r>
            <a:r>
              <a:rPr lang="en-US" smtClean="0">
                <a:solidFill>
                  <a:schemeClr val="bg1"/>
                </a:solidFill>
              </a:rPr>
              <a:t>Of all the abuses, employees find public humiliation the most intolerable.”  - The Financial Express:  “When Bad Bosses Happen to Good People”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A3FD-FF0A-4993-8B97-96A15485C3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#6C – “</a:t>
            </a:r>
            <a:r>
              <a:rPr lang="en-US" smtClean="0">
                <a:solidFill>
                  <a:schemeClr val="bg1"/>
                </a:solidFill>
              </a:rPr>
              <a:t>Another high crime of bad managers is showering criticism while stinting on praise.”  - National Public Radio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9FD05-CC0D-42C5-B21F-FE71B8D5DA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#7A – “</a:t>
            </a:r>
            <a:r>
              <a:rPr lang="en-US" smtClean="0">
                <a:solidFill>
                  <a:schemeClr val="bg1"/>
                </a:solidFill>
              </a:rPr>
              <a:t>Of all the abuses, employees find public humiliation the most intolerable.”  - The Financial Express:  “When Bad Bosses Happen to Good People”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23259E-2AF8-494B-8A3C-A8854088713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#7B – “</a:t>
            </a:r>
            <a:r>
              <a:rPr lang="en-US" smtClean="0">
                <a:solidFill>
                  <a:schemeClr val="bg1"/>
                </a:solidFill>
              </a:rPr>
              <a:t>One of the biggest things you can do for people is provide them with great bosses.”  - Inc.com:  “Bad Bosses Are Bad For Business”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lang="en-US" sz="180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EE6619-69A6-4A9D-B6F0-ABAF30DD7A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#8 - Title:  “Would I Work For Me?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7DA41-D3C5-4D7F-B244-0AB100B666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Blank Background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D552F-B0E0-4361-9A88-6C5C9DAD10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#2 – “</a:t>
            </a:r>
            <a:r>
              <a:rPr lang="en-US" smtClean="0">
                <a:solidFill>
                  <a:srgbClr val="DDDDDD"/>
                </a:solidFill>
              </a:rPr>
              <a:t>The number one reason people thrive at work is their boss.  It’s also the number one reason they quit.”  - Gallup Organization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#3 – </a:t>
            </a:r>
            <a:r>
              <a:rPr lang="en-US" smtClean="0">
                <a:solidFill>
                  <a:srgbClr val="DDDDDD"/>
                </a:solidFill>
              </a:rPr>
              <a:t>What Makes You Work For Someone?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C382BE-C683-4E9D-B56B-BAB3985FF8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#4A – </a:t>
            </a:r>
            <a:r>
              <a:rPr lang="en-US" smtClean="0">
                <a:solidFill>
                  <a:schemeClr val="bg1"/>
                </a:solidFill>
              </a:rPr>
              <a:t>Four Wrong Ideas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DE0E9-C903-48DE-8E56-8D4B280450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#4B – </a:t>
            </a:r>
            <a:r>
              <a:rPr lang="en-US" smtClean="0">
                <a:solidFill>
                  <a:schemeClr val="bg1"/>
                </a:solidFill>
              </a:rPr>
              <a:t>Four Wrong Ideas:  </a:t>
            </a:r>
            <a:r>
              <a:rPr lang="en-US" b="1" smtClean="0">
                <a:solidFill>
                  <a:schemeClr val="bg1"/>
                </a:solidFill>
              </a:rPr>
              <a:t>1.  I’M IN CHARGE HERE</a:t>
            </a:r>
          </a:p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C5797F-14A9-42BA-9F69-0C4899221C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#4C – </a:t>
            </a:r>
            <a:r>
              <a:rPr lang="en-US" smtClean="0">
                <a:solidFill>
                  <a:schemeClr val="bg1"/>
                </a:solidFill>
              </a:rPr>
              <a:t>Four Wrong Ideas:  </a:t>
            </a:r>
            <a:r>
              <a:rPr lang="en-US" b="1" smtClean="0">
                <a:solidFill>
                  <a:schemeClr val="bg1"/>
                </a:solidFill>
              </a:rPr>
              <a:t>2.  DON’T BE A PUSHOVER</a:t>
            </a:r>
          </a:p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0A30D3-16CC-4F41-9B7D-45FA1EFF4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#4D – </a:t>
            </a:r>
            <a:r>
              <a:rPr lang="en-US" smtClean="0">
                <a:solidFill>
                  <a:schemeClr val="bg1"/>
                </a:solidFill>
              </a:rPr>
              <a:t>Four Wrong Ideas:  </a:t>
            </a:r>
            <a:r>
              <a:rPr lang="en-US" b="1" smtClean="0">
                <a:solidFill>
                  <a:schemeClr val="bg1"/>
                </a:solidFill>
              </a:rPr>
              <a:t>3.  TELL PEOPLE WHAT THEY’RE DOING WRONG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866C9-C52C-47F5-9DD3-F53E5C945A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SLIDE #4E – </a:t>
            </a:r>
            <a:r>
              <a:rPr lang="en-US" smtClean="0">
                <a:solidFill>
                  <a:schemeClr val="bg1"/>
                </a:solidFill>
              </a:rPr>
              <a:t>Four Wrong Ideas:  </a:t>
            </a:r>
            <a:r>
              <a:rPr lang="en-US" b="1" smtClean="0">
                <a:solidFill>
                  <a:schemeClr val="bg1"/>
                </a:solidFill>
              </a:rPr>
              <a:t>4.  MAKE A PUBLIC EXAMPLE OF MISTAKES</a:t>
            </a:r>
          </a:p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08CAD-36C2-4BB4-AF6E-CD368A0E57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94BE-D06B-46D5-A50D-12345022BFF6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550E-19C0-4258-9D9F-E8C4FE5C5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9A5C-B8A3-4C9C-B2D6-3942016A9856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A765-7B2E-42A2-9EF2-98EB64B86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39E7-7C00-4E21-91EF-E372DE2B080D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CA8A-1FF7-4693-993A-454451BC4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24A0-C755-4B79-B943-8AC946875619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503E-D177-49B2-A9E4-B026EA2B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448D-B450-4B2E-8FF0-D49745B79BB1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409E-0A05-430D-BBC0-0D298A1B0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74C2-BD0A-4301-967A-3D519C4C210B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B9E0-AB47-4170-A5DD-F25252DC5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6E2B-1DDB-4E8C-9111-EA6F5853C3A0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D34F-6273-44EB-8CB4-8305F4C7C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B61C-571D-4842-B599-41B168A4F2E5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A1C9-AF38-4A5D-BAB4-7F16F630D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4381-3ABD-45A8-89D4-D265DDB63503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2DEA-DFA0-448C-AE08-F33922A0F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8C0E-0AA7-4E59-AD6B-2E668CDB8B8D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D62B-E08E-49C6-891C-38E2B440F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A43-429F-49E9-BDED-2FAAEA7DF9E2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25B0-65FE-4A6D-ADEA-77257782B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54819-34CA-4C8A-963C-B69416D7685F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2BFFC-2B7C-41FC-9DC0-1BADBCD4F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347663"/>
            <a:ext cx="388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Eight Effective </a:t>
            </a:r>
            <a:b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Management Practices</a:t>
            </a:r>
          </a:p>
          <a:p>
            <a:pPr>
              <a:defRPr/>
            </a:pP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347663"/>
            <a:ext cx="38862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Eight Effective </a:t>
            </a:r>
            <a:b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Management Practices</a:t>
            </a:r>
          </a:p>
          <a:p>
            <a:pPr>
              <a:defRPr/>
            </a:pP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1.  SHARE INFORMATION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</a:t>
            </a:r>
          </a:p>
        </p:txBody>
      </p:sp>
      <p:pic>
        <p:nvPicPr>
          <p:cNvPr id="9" name="Picture 8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95370"/>
            <a:ext cx="4190950" cy="335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347663"/>
            <a:ext cx="38862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Eight Effective </a:t>
            </a:r>
            <a:b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Management Practices</a:t>
            </a:r>
          </a:p>
          <a:p>
            <a:pPr>
              <a:defRPr/>
            </a:pP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1.  SHARE INFORMATION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2.  GET PEOPLE INVOLVED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</a:p>
        </p:txBody>
      </p:sp>
      <p:pic>
        <p:nvPicPr>
          <p:cNvPr id="9" name="Picture 8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95370"/>
            <a:ext cx="4190950" cy="335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347663"/>
            <a:ext cx="3886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Eight Effective </a:t>
            </a:r>
            <a:b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Management Practices</a:t>
            </a:r>
          </a:p>
          <a:p>
            <a:pPr>
              <a:defRPr/>
            </a:pP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1.  SHARE INFORMATION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2.  GET PEOPLE INVOLVED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3.  LISTEN TO PEOPLE’S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CONCERNS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</a:p>
        </p:txBody>
      </p:sp>
      <p:pic>
        <p:nvPicPr>
          <p:cNvPr id="9" name="Picture 8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7312" y="1000144"/>
            <a:ext cx="3930726" cy="3143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347663"/>
            <a:ext cx="38862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Eight Effective </a:t>
            </a:r>
            <a:b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Management Practices</a:t>
            </a:r>
          </a:p>
          <a:p>
            <a:pPr>
              <a:defRPr/>
            </a:pP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1.  SHARE INFORMATION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2.  GET PEOPLE INVOLVED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3.  LISTEN TO PEOPLE’S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CONCERNS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4.  TAKE ACTION TO SHOW THAT    </a:t>
            </a: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YOU CARE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</a:p>
        </p:txBody>
      </p:sp>
      <p:pic>
        <p:nvPicPr>
          <p:cNvPr id="9" name="Picture 8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96133"/>
            <a:ext cx="4190950" cy="3351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81000" y="347663"/>
            <a:ext cx="38862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DDDDDD"/>
                </a:solidFill>
                <a:latin typeface="Arial Black" pitchFamily="34" charset="0"/>
              </a:rPr>
              <a:t>Eight Effective </a:t>
            </a:r>
            <a:br>
              <a:rPr lang="en-US" u="sng">
                <a:solidFill>
                  <a:srgbClr val="DDDDDD"/>
                </a:solidFill>
                <a:latin typeface="Arial Black" pitchFamily="34" charset="0"/>
              </a:rPr>
            </a:br>
            <a:r>
              <a:rPr lang="en-US" u="sng">
                <a:solidFill>
                  <a:srgbClr val="DDDDDD"/>
                </a:solidFill>
                <a:latin typeface="Arial Black" pitchFamily="34" charset="0"/>
              </a:rPr>
              <a:t>Management Practices</a:t>
            </a:r>
          </a:p>
          <a:p>
            <a:r>
              <a:rPr lang="en-US" sz="100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US" sz="1000">
                <a:solidFill>
                  <a:srgbClr val="DDDDDD"/>
                </a:solidFill>
                <a:latin typeface="Arial Black" pitchFamily="34" charset="0"/>
              </a:rPr>
            </a:br>
            <a:r>
              <a:rPr lang="en-US" sz="1000">
                <a:solidFill>
                  <a:srgbClr val="DDDDDD"/>
                </a:solidFill>
                <a:latin typeface="Arial Black" pitchFamily="34" charset="0"/>
              </a:rPr>
              <a:t>   </a:t>
            </a:r>
            <a:r>
              <a:rPr lang="en-US" sz="1400">
                <a:solidFill>
                  <a:srgbClr val="DDDDDD"/>
                </a:solidFill>
                <a:latin typeface="Arial Black" pitchFamily="34" charset="0"/>
              </a:rPr>
              <a:t>1.  SHARE INFORMATION</a:t>
            </a:r>
            <a:br>
              <a:rPr lang="en-US" sz="1400">
                <a:solidFill>
                  <a:srgbClr val="DDDDDD"/>
                </a:solidFill>
                <a:latin typeface="Arial Black" pitchFamily="34" charset="0"/>
              </a:rPr>
            </a:br>
            <a:endParaRPr lang="en-US" sz="800">
              <a:solidFill>
                <a:srgbClr val="DDDDDD"/>
              </a:solidFill>
              <a:latin typeface="Arial Black" pitchFamily="34" charset="0"/>
            </a:endParaRPr>
          </a:p>
          <a:p>
            <a:r>
              <a:rPr lang="en-US" sz="1400">
                <a:solidFill>
                  <a:srgbClr val="DDDDDD"/>
                </a:solidFill>
                <a:latin typeface="Arial Black" pitchFamily="34" charset="0"/>
              </a:rPr>
              <a:t>  2.  GET PEOPLE INVOLVED</a:t>
            </a:r>
            <a:br>
              <a:rPr lang="en-US" sz="1400">
                <a:solidFill>
                  <a:srgbClr val="DDDDDD"/>
                </a:solidFill>
                <a:latin typeface="Arial Black" pitchFamily="34" charset="0"/>
              </a:rPr>
            </a:br>
            <a:endParaRPr lang="en-US" sz="800">
              <a:solidFill>
                <a:srgbClr val="DDDDDD"/>
              </a:solidFill>
              <a:latin typeface="Arial Black" pitchFamily="34" charset="0"/>
            </a:endParaRPr>
          </a:p>
          <a:p>
            <a:r>
              <a:rPr lang="en-US" sz="1400">
                <a:solidFill>
                  <a:srgbClr val="DDDDDD"/>
                </a:solidFill>
                <a:latin typeface="Arial Black" pitchFamily="34" charset="0"/>
              </a:rPr>
              <a:t>  3.  LISTEN TO PEOPLE’S </a:t>
            </a:r>
            <a:br>
              <a:rPr lang="en-US" sz="1400">
                <a:solidFill>
                  <a:srgbClr val="DDDDDD"/>
                </a:solidFill>
                <a:latin typeface="Arial Black" pitchFamily="34" charset="0"/>
              </a:rPr>
            </a:br>
            <a:r>
              <a:rPr lang="en-US" sz="1400">
                <a:solidFill>
                  <a:srgbClr val="DDDDDD"/>
                </a:solidFill>
                <a:latin typeface="Arial Black" pitchFamily="34" charset="0"/>
              </a:rPr>
              <a:t>       CONCERNS</a:t>
            </a:r>
            <a:br>
              <a:rPr lang="en-US" sz="1400">
                <a:solidFill>
                  <a:srgbClr val="DDDDDD"/>
                </a:solidFill>
                <a:latin typeface="Arial Black" pitchFamily="34" charset="0"/>
              </a:rPr>
            </a:br>
            <a:endParaRPr lang="en-US" sz="800">
              <a:solidFill>
                <a:srgbClr val="DDDDDD"/>
              </a:solidFill>
              <a:latin typeface="Arial Black" pitchFamily="34" charset="0"/>
            </a:endParaRPr>
          </a:p>
          <a:p>
            <a:r>
              <a:rPr lang="en-US" sz="1400">
                <a:solidFill>
                  <a:srgbClr val="DDDDDD"/>
                </a:solidFill>
                <a:latin typeface="Arial Black" pitchFamily="34" charset="0"/>
              </a:rPr>
              <a:t>  4.  TAKE ACTION TO SHOW THAT    </a:t>
            </a:r>
          </a:p>
          <a:p>
            <a:r>
              <a:rPr lang="en-US" sz="1400">
                <a:solidFill>
                  <a:srgbClr val="DDDDDD"/>
                </a:solidFill>
                <a:latin typeface="Arial Black" pitchFamily="34" charset="0"/>
              </a:rPr>
              <a:t>       YOU CARE</a:t>
            </a:r>
            <a:br>
              <a:rPr lang="en-US" sz="1400">
                <a:solidFill>
                  <a:srgbClr val="DDDDDD"/>
                </a:solidFill>
                <a:latin typeface="Arial Black" pitchFamily="34" charset="0"/>
              </a:rPr>
            </a:br>
            <a:endParaRPr lang="en-US" sz="800">
              <a:solidFill>
                <a:srgbClr val="DDDDDD"/>
              </a:solidFill>
              <a:latin typeface="Arial Black" pitchFamily="34" charset="0"/>
            </a:endParaRPr>
          </a:p>
          <a:p>
            <a:r>
              <a:rPr lang="en-US" sz="1400">
                <a:solidFill>
                  <a:srgbClr val="DDDDDD"/>
                </a:solidFill>
                <a:latin typeface="Arial Black" pitchFamily="34" charset="0"/>
              </a:rPr>
              <a:t>  5.  TELL PEOPLE WHAT </a:t>
            </a:r>
            <a:br>
              <a:rPr lang="en-US" sz="1400">
                <a:solidFill>
                  <a:srgbClr val="DDDDDD"/>
                </a:solidFill>
                <a:latin typeface="Arial Black" pitchFamily="34" charset="0"/>
              </a:rPr>
            </a:br>
            <a:r>
              <a:rPr lang="en-US" sz="1400">
                <a:solidFill>
                  <a:srgbClr val="DDDDDD"/>
                </a:solidFill>
                <a:latin typeface="Arial Black" pitchFamily="34" charset="0"/>
              </a:rPr>
              <a:t>       THEY’RE DOING RIGHT</a:t>
            </a:r>
            <a:br>
              <a:rPr lang="en-US" sz="1400">
                <a:solidFill>
                  <a:srgbClr val="DDDDDD"/>
                </a:solidFill>
                <a:latin typeface="Arial Black" pitchFamily="34" charset="0"/>
              </a:rPr>
            </a:br>
            <a:endParaRPr lang="en-US" sz="800">
              <a:solidFill>
                <a:srgbClr val="DDDDDD"/>
              </a:solidFill>
              <a:latin typeface="Arial Black" pitchFamily="34" charset="0"/>
            </a:endParaRPr>
          </a:p>
          <a:p>
            <a:r>
              <a:rPr lang="en-US" sz="1400">
                <a:solidFill>
                  <a:srgbClr val="DDDDDD"/>
                </a:solidFill>
                <a:latin typeface="Arial Black" pitchFamily="34" charset="0"/>
              </a:rPr>
              <a:t>   </a:t>
            </a:r>
          </a:p>
        </p:txBody>
      </p:sp>
      <p:pic>
        <p:nvPicPr>
          <p:cNvPr id="9" name="Picture 8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95370"/>
            <a:ext cx="4190950" cy="335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347663"/>
            <a:ext cx="38862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Eight Effective </a:t>
            </a:r>
            <a:b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Management Practices</a:t>
            </a:r>
          </a:p>
          <a:p>
            <a:pPr>
              <a:defRPr/>
            </a:pP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1.  SHARE INFORMATION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2.  GET PEOPLE INVOLVED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3.  LISTEN TO PEOPLE’S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CONCERNS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4.  TAKE ACTION TO SHOW THAT    </a:t>
            </a: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YOU CARE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5.  TELL PEOPLE WHAT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THEY’RE DOING RIGHT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6.  FOCUS ON SOLUTIONS,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NOT PROBLEMS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</a:p>
        </p:txBody>
      </p:sp>
      <p:pic>
        <p:nvPicPr>
          <p:cNvPr id="9" name="Picture 8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95370"/>
            <a:ext cx="4190950" cy="335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347663"/>
            <a:ext cx="38862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Eight Effective </a:t>
            </a:r>
            <a:b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Management Practices</a:t>
            </a:r>
          </a:p>
          <a:p>
            <a:pPr>
              <a:defRPr/>
            </a:pP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1.  SHARE INFORMATION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2.  GET PEOPLE INVOLVED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3.  LISTEN TO PEOPLE’S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CONCERNS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4.  TAKE ACTION TO SHOW THAT    </a:t>
            </a: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YOU CARE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5.  TELL PEOPLE WHAT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THEY’RE DOING RIGHT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6.  FOCUS ON SOLUTIONS,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NOT PROBLEMS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7.  DEAL WITH MISTAKES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IN PRIVATE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8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8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8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endParaRPr lang="en-US" sz="14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Picture 8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9046" y="895370"/>
            <a:ext cx="4187257" cy="335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347663"/>
            <a:ext cx="38862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Eight Effective </a:t>
            </a:r>
            <a:b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u="sng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Management Practices</a:t>
            </a:r>
          </a:p>
          <a:p>
            <a:pPr>
              <a:defRPr/>
            </a:pP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0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1.  SHARE INFORMATION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2.  GET PEOPLE INVOLVED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3.  LISTEN TO PEOPLE’S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CONCERNS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4.  TAKE ACTION TO SHOW THAT    </a:t>
            </a: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YOU CARE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5.  TELL PEOPLE WHAT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THEY’RE DOING RIGHT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6.  FOCUS ON SOLUTIONS,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NOT PROBLEMS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endParaRPr lang="en-US" sz="800" dirty="0">
              <a:solidFill>
                <a:srgbClr val="DDDD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7.  DEAL WITH MISTAKES 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IN PRIVATE</a:t>
            </a:r>
            <a:b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8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US" sz="8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8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</a:t>
            </a:r>
            <a:r>
              <a:rPr lang="en-US" sz="1400" dirty="0">
                <a:solidFill>
                  <a:srgbClr val="DDDD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8.  USE MISTAKES TO HELP PEOPLE</a:t>
            </a:r>
          </a:p>
        </p:txBody>
      </p:sp>
      <p:pic>
        <p:nvPicPr>
          <p:cNvPr id="9" name="Picture 8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895370"/>
            <a:ext cx="4190950" cy="335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58863" y="1574800"/>
            <a:ext cx="70262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Of all the workplace stressors, a bad boss is possibly the worst, directly impacting the productivity of employees.</a:t>
            </a:r>
          </a:p>
          <a:p>
            <a:pPr>
              <a:defRPr/>
            </a:pPr>
            <a:endParaRPr lang="en-US" sz="10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   	   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The Financial Express: </a:t>
            </a:r>
            <a:b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        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“When Bad Bosses Happen to Good People”</a:t>
            </a:r>
          </a:p>
          <a:p>
            <a:pPr>
              <a:defRPr/>
            </a:pP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tle-with-BG-W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Gold-BG-W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04900" y="1885950"/>
            <a:ext cx="69342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Of all the abuses, employees find public humiliation the most intolerable.</a:t>
            </a:r>
          </a:p>
          <a:p>
            <a:pPr>
              <a:defRPr/>
            </a:pPr>
            <a:endParaRPr lang="en-US" sz="1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        		    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The Financial Express: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		            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“When Bad Bosses Happen to Good People”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90650" y="1838325"/>
            <a:ext cx="6362700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Another high crime of bad managers </a:t>
            </a:r>
          </a:p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is showering criticism while stinting </a:t>
            </a:r>
          </a:p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on praise.</a:t>
            </a:r>
          </a:p>
          <a:p>
            <a:pPr>
              <a:defRPr/>
            </a:pPr>
            <a:endParaRPr lang="en-US" sz="10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   			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National Public Radio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36663" y="1790700"/>
            <a:ext cx="6670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An employee’s happiness has less to</a:t>
            </a:r>
          </a:p>
          <a:p>
            <a:pPr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do with a chief executive and more to </a:t>
            </a:r>
          </a:p>
          <a:p>
            <a:pPr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do with his supervisor.</a:t>
            </a:r>
          </a:p>
          <a:p>
            <a:pPr>
              <a:defRPr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		</a:t>
            </a:r>
          </a:p>
          <a:p>
            <a:pPr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   		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Inc.com: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  	 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“Bad Bosses Are Bad For Business”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43025" y="1827213"/>
            <a:ext cx="6457950" cy="1735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One of the biggest things you can do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for people is provide them with great 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bosses.</a:t>
            </a:r>
          </a:p>
          <a:p>
            <a:pPr>
              <a:lnSpc>
                <a:spcPct val="140000"/>
              </a:lnSpc>
              <a:defRPr/>
            </a:pPr>
            <a:endParaRPr lang="en-US" sz="200" i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   	                     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Inc.com: </a:t>
            </a: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		                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“Bad Bosses Are Bad For Business”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itle-with-BG-W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lue-BG-Wide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04900" y="1700213"/>
            <a:ext cx="6934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number one reason people thrive at work is their boss.  It’s also the number one reason they quit.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			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		   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Gallup Organization Study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412875"/>
            <a:ext cx="70485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_____________________   _____________________</a:t>
            </a:r>
          </a:p>
          <a:p>
            <a:pPr lvl="2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_____________________   _____________________ 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_____________________   _____________________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_____________________   _____________________</a:t>
            </a:r>
          </a:p>
          <a:p>
            <a:pPr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_____________________   _____________________</a:t>
            </a:r>
          </a:p>
          <a:p>
            <a:pPr lvl="2"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_____________________   _____________________ 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_____________________   _____________________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_____________________   _____________________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324225"/>
            <a:ext cx="2133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Effect on you and/or</a:t>
            </a:r>
          </a:p>
          <a:p>
            <a:pPr algn="ctr">
              <a:defRPr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 work: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350" y="1931988"/>
            <a:ext cx="1219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Traits: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71500"/>
            <a:ext cx="533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What makes you work for  someone?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104900"/>
            <a:ext cx="3505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+                                -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57800" y="682625"/>
            <a:ext cx="34734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Four Wrong Ideas</a:t>
            </a:r>
          </a:p>
          <a:p>
            <a:pPr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57800" y="682625"/>
            <a:ext cx="34734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Four Wrong Ideas</a:t>
            </a:r>
          </a:p>
          <a:p>
            <a:pPr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1.  I’M IN CHARGE HERE</a:t>
            </a:r>
          </a:p>
          <a:p>
            <a:pPr>
              <a:lnSpc>
                <a:spcPct val="140000"/>
              </a:lnSpc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</a:t>
            </a:r>
          </a:p>
        </p:txBody>
      </p:sp>
      <p:pic>
        <p:nvPicPr>
          <p:cNvPr id="8" name="Picture 7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95350"/>
            <a:ext cx="41910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57800" y="682625"/>
            <a:ext cx="3473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Four Wrong Ideas</a:t>
            </a:r>
          </a:p>
          <a:p>
            <a:pPr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1.  I’M IN CHARGE HERE</a:t>
            </a:r>
          </a:p>
          <a:p>
            <a:pPr>
              <a:lnSpc>
                <a:spcPct val="140000"/>
              </a:lnSpc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2.  DON’T BE A PUSHOVER</a:t>
            </a:r>
          </a:p>
          <a:p>
            <a:pPr>
              <a:lnSpc>
                <a:spcPct val="140000"/>
              </a:lnSpc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</a:t>
            </a:r>
          </a:p>
        </p:txBody>
      </p:sp>
      <p:pic>
        <p:nvPicPr>
          <p:cNvPr id="8" name="Picture 7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95350"/>
            <a:ext cx="41910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57800" y="682625"/>
            <a:ext cx="34734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Four Wrong Ideas</a:t>
            </a:r>
          </a:p>
          <a:p>
            <a:pPr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1.  I’M IN CHARGE HERE</a:t>
            </a:r>
          </a:p>
          <a:p>
            <a:pPr>
              <a:lnSpc>
                <a:spcPct val="140000"/>
              </a:lnSpc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2.  DON’T BE A PUSHOVER</a:t>
            </a:r>
          </a:p>
          <a:p>
            <a:pPr>
              <a:lnSpc>
                <a:spcPct val="140000"/>
              </a:lnSpc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3.  TELL PEOPLE WHAT </a:t>
            </a:r>
            <a:b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THEY’RE DOING WRONG</a:t>
            </a:r>
          </a:p>
          <a:p>
            <a:pPr>
              <a:lnSpc>
                <a:spcPct val="140000"/>
              </a:lnSpc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</a:t>
            </a:r>
          </a:p>
        </p:txBody>
      </p:sp>
      <p:pic>
        <p:nvPicPr>
          <p:cNvPr id="8" name="Picture 7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96056"/>
            <a:ext cx="4191000" cy="3351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57800" y="682625"/>
            <a:ext cx="347345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Four Wrong Ideas</a:t>
            </a:r>
          </a:p>
          <a:p>
            <a:pPr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1.  I’M IN CHARGE HERE</a:t>
            </a:r>
          </a:p>
          <a:p>
            <a:pPr>
              <a:lnSpc>
                <a:spcPct val="140000"/>
              </a:lnSpc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2.  DON’T BE A PUSHOVER</a:t>
            </a:r>
          </a:p>
          <a:p>
            <a:pPr>
              <a:lnSpc>
                <a:spcPct val="140000"/>
              </a:lnSpc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3.  TELL PEOPLE WHAT </a:t>
            </a:r>
            <a:b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THEY’RE DOING WRONG</a:t>
            </a:r>
          </a:p>
          <a:p>
            <a:pPr>
              <a:lnSpc>
                <a:spcPct val="140000"/>
              </a:lnSpc>
              <a:defRPr/>
            </a:pP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4.  MAKE A PUBLIC  </a:t>
            </a:r>
          </a:p>
          <a:p>
            <a:pPr>
              <a:lnSpc>
                <a:spcPct val="140000"/>
              </a:lnSpc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     EXAMPLE OF MISTAKES</a:t>
            </a:r>
          </a:p>
        </p:txBody>
      </p:sp>
      <p:pic>
        <p:nvPicPr>
          <p:cNvPr id="8" name="Picture 7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25" y="894609"/>
            <a:ext cx="4190950" cy="335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682</Words>
  <Application>Microsoft Office PowerPoint</Application>
  <PresentationFormat>On-screen Show (16:9)</PresentationFormat>
  <Paragraphs>178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Arial Black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</dc:creator>
  <cp:lastModifiedBy>Edit</cp:lastModifiedBy>
  <cp:revision>153</cp:revision>
  <dcterms:created xsi:type="dcterms:W3CDTF">2013-05-25T18:13:53Z</dcterms:created>
  <dcterms:modified xsi:type="dcterms:W3CDTF">2016-07-27T20:39:50Z</dcterms:modified>
</cp:coreProperties>
</file>